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slideLayout" Target="../slideLayouts/slideLayout2.xml"/><Relationship Id="rId1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slideLayout" Target="../slideLayouts/slideLayout2.xml"/><Relationship Id="rId1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312664"/>
            <a:ext cx="13267944" cy="2743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559552"/>
            <a:ext cx="393192" cy="548640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559552"/>
            <a:ext cx="1847088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68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Author: Sekar M</a:t>
            </a:r>
            <a:endParaRPr lang="en-US" sz="1920" dirty="0"/>
          </a:p>
        </p:txBody>
      </p:sp>
      <p:sp>
        <p:nvSpPr>
          <p:cNvPr id="7" name="Text 1"/>
          <p:cNvSpPr/>
          <p:nvPr/>
        </p:nvSpPr>
        <p:spPr>
          <a:xfrm>
            <a:off x="1170432" y="5897880"/>
            <a:ext cx="1847088" cy="2103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61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Created with Pi</a:t>
            </a:r>
            <a:endParaRPr lang="en-US" sz="1150" dirty="0"/>
          </a:p>
        </p:txBody>
      </p:sp>
      <p:sp>
        <p:nvSpPr>
          <p:cNvPr id="8" name="Text 2"/>
          <p:cNvSpPr/>
          <p:nvPr/>
        </p:nvSpPr>
        <p:spPr>
          <a:xfrm>
            <a:off x="685800" y="4251960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Presentation on HTML to PDF API</a:t>
            </a:r>
            <a:endParaRPr lang="en-US" sz="529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176" y="0"/>
            <a:ext cx="5230368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355848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Conclusion</a:t>
            </a:r>
            <a:endParaRPr lang="en-US" sz="3840" dirty="0"/>
          </a:p>
        </p:txBody>
      </p:sp>
      <p:sp>
        <p:nvSpPr>
          <p:cNvPr id="5" name="Text 1"/>
          <p:cNvSpPr/>
          <p:nvPr/>
        </p:nvSpPr>
        <p:spPr>
          <a:xfrm>
            <a:off x="685800" y="4178808"/>
            <a:ext cx="82936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HTML to PDF API simplifies the process of converting web content to PDF, making it an essential tool for developers.</a:t>
            </a:r>
            <a:endParaRPr lang="en-US" sz="15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593592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ct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Thank You</a:t>
            </a:r>
            <a:endParaRPr lang="en-US" sz="529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296265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CONTENTS</a:t>
            </a:r>
            <a:endParaRPr lang="en-US" sz="5290" dirty="0"/>
          </a:p>
        </p:txBody>
      </p:sp>
      <p:sp>
        <p:nvSpPr>
          <p:cNvPr id="5" name="Text 1"/>
          <p:cNvSpPr/>
          <p:nvPr/>
        </p:nvSpPr>
        <p:spPr>
          <a:xfrm>
            <a:off x="896112" y="4233672"/>
            <a:ext cx="387705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1. Introduction to HTML to PDF API</a:t>
            </a:r>
            <a:endParaRPr lang="en-US" sz="1920" dirty="0"/>
          </a:p>
        </p:txBody>
      </p:sp>
      <p:sp>
        <p:nvSpPr>
          <p:cNvPr id="6" name="Text 2"/>
          <p:cNvSpPr/>
          <p:nvPr/>
        </p:nvSpPr>
        <p:spPr>
          <a:xfrm>
            <a:off x="5385816" y="4233672"/>
            <a:ext cx="3877056" cy="61264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2. How to Use the HTML to PDF API</a:t>
            </a:r>
            <a:endParaRPr lang="en-US" sz="1920" dirty="0"/>
          </a:p>
        </p:txBody>
      </p:sp>
      <p:sp>
        <p:nvSpPr>
          <p:cNvPr id="7" name="Text 3"/>
          <p:cNvSpPr/>
          <p:nvPr/>
        </p:nvSpPr>
        <p:spPr>
          <a:xfrm>
            <a:off x="9866376" y="4233672"/>
            <a:ext cx="3877056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3. Conclusion</a:t>
            </a:r>
            <a:endParaRPr lang="en-US" sz="192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01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Introduction to HTML to PDF API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30368" cy="8238744"/>
          </a:xfrm>
          <a:prstGeom prst="rect">
            <a:avLst/>
          </a:prstGeom>
        </p:spPr>
      </p:pic>
      <p:graphicFrame>
        <p:nvGraphicFramePr>
          <p:cNvPr id="5" name="Table 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011935"/>
              </p:ext>
            </p:extLst>
          </p:nvPr>
        </p:nvGraphicFramePr>
        <p:xfrm>
          <a:off x="5660136" y="3831336"/>
          <a:ext cx="8293608" cy="2121408"/>
        </p:xfrm>
        <a:graphic>
          <a:graphicData uri="http://schemas.openxmlformats.org/drawingml/2006/table">
            <a:tbl>
              <a:tblPr/>
              <a:tblGrid>
                <a:gridCol w="4133088"/>
                <a:gridCol w="4133088"/>
              </a:tblGrid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Feature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Description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Developer-friendly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Easy to integrate with applications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High quality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Produces professional PDFs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0352"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Customizable options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indent="0" marL="0">
                        <a:lnSpc>
                          <a:spcPts val="1920"/>
                        </a:lnSpc>
                        <a:buNone/>
                      </a:pPr>
                      <a:r>
                        <a:rPr lang="en-US" sz="1530" dirty="0">
                          <a:solidFill>
                            <a:srgbClr val="000000"/>
                          </a:solidFill>
                          <a:latin typeface="思源黑体-思源黑体-Medium" pitchFamily="34" charset="0"/>
                          <a:ea typeface="思源黑体-思源黑体-Medium" pitchFamily="34" charset="-122"/>
                          <a:cs typeface="思源黑体-思源黑体-Medium" pitchFamily="34" charset="-120"/>
                        </a:rPr>
                        <a:t>Set page size, margins, etc.</a:t>
                      </a:r>
                      <a:endParaRPr lang="en-US" sz="1200" dirty="0"/>
                    </a:p>
                  </a:txBody>
                  <a:tcPr marL="194310" marR="194310" marT="194310" marB="194310" anchor="t">
                    <a:lnL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3970" cap="flat" cmpd="sng" algn="ctr">
                      <a:solidFill>
                        <a:srgbClr val="FFC8A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0"/>
          <p:cNvSpPr/>
          <p:nvPr/>
        </p:nvSpPr>
        <p:spPr>
          <a:xfrm>
            <a:off x="5660136" y="2295144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Overview</a:t>
            </a:r>
            <a:endParaRPr lang="en-US" sz="3840" dirty="0"/>
          </a:p>
        </p:txBody>
      </p:sp>
      <p:sp>
        <p:nvSpPr>
          <p:cNvPr id="6" name="Text 1"/>
          <p:cNvSpPr/>
          <p:nvPr/>
        </p:nvSpPr>
        <p:spPr>
          <a:xfrm>
            <a:off x="5660136" y="3118104"/>
            <a:ext cx="8293608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HTML to PDF API is designed for developers to easily convert web pages into PDF documents.</a:t>
            </a:r>
            <a:endParaRPr lang="en-US" sz="153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1591056"/>
            <a:ext cx="8293608" cy="1764792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3547872"/>
            <a:ext cx="8293608" cy="1764792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5495544"/>
            <a:ext cx="8293608" cy="1764792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8736" y="2404872"/>
            <a:ext cx="7845552" cy="73152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88736" y="4352544"/>
            <a:ext cx="7845552" cy="73152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88736" y="6309360"/>
            <a:ext cx="7845552" cy="73152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70448" y="1801368"/>
            <a:ext cx="420624" cy="420624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0448" y="3758184"/>
            <a:ext cx="420624" cy="420624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0448" y="5705856"/>
            <a:ext cx="420624" cy="420624"/>
          </a:xfrm>
          <a:prstGeom prst="rect">
            <a:avLst/>
          </a:prstGeom>
        </p:spPr>
      </p:pic>
      <p:sp>
        <p:nvSpPr>
          <p:cNvPr id="13" name="Text 0"/>
          <p:cNvSpPr/>
          <p:nvPr/>
        </p:nvSpPr>
        <p:spPr>
          <a:xfrm>
            <a:off x="5660136" y="768096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Benefits of Using the API</a:t>
            </a:r>
            <a:endParaRPr lang="en-US" sz="3840" dirty="0"/>
          </a:p>
        </p:txBody>
      </p:sp>
      <p:sp>
        <p:nvSpPr>
          <p:cNvPr id="14" name="Text 1"/>
          <p:cNvSpPr/>
          <p:nvPr/>
        </p:nvSpPr>
        <p:spPr>
          <a:xfrm>
            <a:off x="6007608" y="1828800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42424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1920" dirty="0"/>
          </a:p>
        </p:txBody>
      </p:sp>
      <p:sp>
        <p:nvSpPr>
          <p:cNvPr id="15" name="Text 2"/>
          <p:cNvSpPr/>
          <p:nvPr/>
        </p:nvSpPr>
        <p:spPr>
          <a:xfrm>
            <a:off x="5888736" y="2404872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Ease of integration</a:t>
            </a:r>
            <a:endParaRPr lang="en-US" sz="1920" dirty="0"/>
          </a:p>
        </p:txBody>
      </p:sp>
      <p:sp>
        <p:nvSpPr>
          <p:cNvPr id="16" name="Text 3"/>
          <p:cNvSpPr/>
          <p:nvPr/>
        </p:nvSpPr>
        <p:spPr>
          <a:xfrm>
            <a:off x="5888736" y="2880360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The API can be seamlessly connected to existing applications.</a:t>
            </a:r>
            <a:endParaRPr lang="en-US" sz="1530" dirty="0"/>
          </a:p>
        </p:txBody>
      </p:sp>
      <p:sp>
        <p:nvSpPr>
          <p:cNvPr id="17" name="Text 4"/>
          <p:cNvSpPr/>
          <p:nvPr/>
        </p:nvSpPr>
        <p:spPr>
          <a:xfrm>
            <a:off x="6007608" y="378561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3030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1920" dirty="0"/>
          </a:p>
        </p:txBody>
      </p:sp>
      <p:sp>
        <p:nvSpPr>
          <p:cNvPr id="18" name="Text 5"/>
          <p:cNvSpPr/>
          <p:nvPr/>
        </p:nvSpPr>
        <p:spPr>
          <a:xfrm>
            <a:off x="5888736" y="4352544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Time-saving</a:t>
            </a:r>
            <a:endParaRPr lang="en-US" sz="1920" dirty="0"/>
          </a:p>
        </p:txBody>
      </p:sp>
      <p:sp>
        <p:nvSpPr>
          <p:cNvPr id="19" name="Text 6"/>
          <p:cNvSpPr/>
          <p:nvPr/>
        </p:nvSpPr>
        <p:spPr>
          <a:xfrm>
            <a:off x="5888736" y="4837176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Automated process helps in generating PDFs quickly.</a:t>
            </a:r>
            <a:endParaRPr lang="en-US" sz="1530" dirty="0"/>
          </a:p>
        </p:txBody>
      </p:sp>
      <p:sp>
        <p:nvSpPr>
          <p:cNvPr id="20" name="Text 7"/>
          <p:cNvSpPr/>
          <p:nvPr/>
        </p:nvSpPr>
        <p:spPr>
          <a:xfrm>
            <a:off x="6007608" y="5742432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920" dirty="0">
                <a:solidFill>
                  <a:srgbClr val="262626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</a:t>
            </a:r>
            <a:endParaRPr lang="en-US" sz="1920" dirty="0"/>
          </a:p>
        </p:txBody>
      </p:sp>
      <p:sp>
        <p:nvSpPr>
          <p:cNvPr id="21" name="Text 8"/>
          <p:cNvSpPr/>
          <p:nvPr/>
        </p:nvSpPr>
        <p:spPr>
          <a:xfrm>
            <a:off x="5888736" y="6309360"/>
            <a:ext cx="7845552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Flexibility</a:t>
            </a:r>
            <a:endParaRPr lang="en-US" sz="1920" dirty="0"/>
          </a:p>
        </p:txBody>
      </p:sp>
      <p:sp>
        <p:nvSpPr>
          <p:cNvPr id="22" name="Text 9"/>
          <p:cNvSpPr/>
          <p:nvPr/>
        </p:nvSpPr>
        <p:spPr>
          <a:xfrm>
            <a:off x="5888736" y="6793992"/>
            <a:ext cx="7845552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Offers customizable options for different PDF layouts.</a:t>
            </a:r>
            <a:endParaRPr lang="en-US" sz="153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02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How to Use the HTML to PDF API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4197096"/>
            <a:ext cx="6510528" cy="27889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4072" y="4197096"/>
            <a:ext cx="6510528" cy="278892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4517136"/>
            <a:ext cx="6537960" cy="2478024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5784" y="4517136"/>
            <a:ext cx="6537960" cy="2478024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800" y="4425696"/>
            <a:ext cx="6537960" cy="128016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5784" y="4425696"/>
            <a:ext cx="6537960" cy="128016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57600" y="4197096"/>
            <a:ext cx="585216" cy="585216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87584" y="4197096"/>
            <a:ext cx="585216" cy="585216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3346704"/>
            <a:ext cx="13267944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Getting Started</a:t>
            </a:r>
            <a:endParaRPr lang="en-US" sz="3840" dirty="0"/>
          </a:p>
        </p:txBody>
      </p:sp>
      <p:sp>
        <p:nvSpPr>
          <p:cNvPr id="13" name="Text 1"/>
          <p:cNvSpPr/>
          <p:nvPr/>
        </p:nvSpPr>
        <p:spPr>
          <a:xfrm>
            <a:off x="914400" y="4937760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Setup</a:t>
            </a:r>
            <a:endParaRPr lang="en-US" sz="1920" dirty="0"/>
          </a:p>
        </p:txBody>
      </p:sp>
      <p:sp>
        <p:nvSpPr>
          <p:cNvPr id="14" name="Text 2"/>
          <p:cNvSpPr/>
          <p:nvPr/>
        </p:nvSpPr>
        <p:spPr>
          <a:xfrm>
            <a:off x="914400" y="5422392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Create an account on the API provider's website.</a:t>
            </a:r>
            <a:endParaRPr lang="en-US" sz="1530" dirty="0"/>
          </a:p>
        </p:txBody>
      </p:sp>
      <p:sp>
        <p:nvSpPr>
          <p:cNvPr id="15" name="Text 3"/>
          <p:cNvSpPr/>
          <p:nvPr/>
        </p:nvSpPr>
        <p:spPr>
          <a:xfrm>
            <a:off x="3867912" y="42702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424242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</a:t>
            </a:r>
            <a:endParaRPr lang="en-US" sz="2300" dirty="0"/>
          </a:p>
        </p:txBody>
      </p:sp>
      <p:sp>
        <p:nvSpPr>
          <p:cNvPr id="16" name="Text 4"/>
          <p:cNvSpPr/>
          <p:nvPr/>
        </p:nvSpPr>
        <p:spPr>
          <a:xfrm>
            <a:off x="914400" y="5833872"/>
            <a:ext cx="608990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Obtain your API key for authentication.</a:t>
            </a:r>
            <a:endParaRPr lang="en-US" sz="1530" dirty="0"/>
          </a:p>
        </p:txBody>
      </p:sp>
      <p:sp>
        <p:nvSpPr>
          <p:cNvPr id="17" name="Text 5"/>
          <p:cNvSpPr/>
          <p:nvPr/>
        </p:nvSpPr>
        <p:spPr>
          <a:xfrm>
            <a:off x="7644384" y="4937760"/>
            <a:ext cx="6089904" cy="31089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20" dirty="0">
                <a:solidFill>
                  <a:srgbClr val="000000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Making Your First Request</a:t>
            </a:r>
            <a:endParaRPr lang="en-US" sz="1920" dirty="0"/>
          </a:p>
        </p:txBody>
      </p:sp>
      <p:sp>
        <p:nvSpPr>
          <p:cNvPr id="18" name="Text 6"/>
          <p:cNvSpPr/>
          <p:nvPr/>
        </p:nvSpPr>
        <p:spPr>
          <a:xfrm>
            <a:off x="7644384" y="5422392"/>
            <a:ext cx="608990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Use the API endpoint to send a request with the URL of the webpage you want to convert.</a:t>
            </a:r>
            <a:endParaRPr lang="en-US" sz="1530" dirty="0"/>
          </a:p>
        </p:txBody>
      </p:sp>
      <p:sp>
        <p:nvSpPr>
          <p:cNvPr id="19" name="Text 7"/>
          <p:cNvSpPr/>
          <p:nvPr/>
        </p:nvSpPr>
        <p:spPr>
          <a:xfrm>
            <a:off x="7644384" y="6080760"/>
            <a:ext cx="608990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• Specify any additional options required for the PDF generation.</a:t>
            </a:r>
            <a:endParaRPr lang="en-US" sz="1530" dirty="0"/>
          </a:p>
        </p:txBody>
      </p:sp>
      <p:sp>
        <p:nvSpPr>
          <p:cNvPr id="20" name="Text 8"/>
          <p:cNvSpPr/>
          <p:nvPr/>
        </p:nvSpPr>
        <p:spPr>
          <a:xfrm>
            <a:off x="10597896" y="4270248"/>
            <a:ext cx="173736" cy="43891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2760"/>
              </a:lnSpc>
              <a:buNone/>
            </a:pPr>
            <a:r>
              <a:rPr lang="en-US" sz="2300" dirty="0">
                <a:solidFill>
                  <a:srgbClr val="30303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</a:t>
            </a:r>
            <a:endParaRPr lang="en-US" sz="23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974336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136" y="3703320"/>
            <a:ext cx="8293608" cy="50292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0136" y="4398264"/>
            <a:ext cx="8293608" cy="749808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0136" y="3703320"/>
            <a:ext cx="128016" cy="50292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0136" y="4398264"/>
            <a:ext cx="128016" cy="749808"/>
          </a:xfrm>
          <a:prstGeom prst="rect">
            <a:avLst/>
          </a:prstGeom>
        </p:spPr>
      </p:pic>
      <p:sp>
        <p:nvSpPr>
          <p:cNvPr id="8" name="Text 0"/>
          <p:cNvSpPr/>
          <p:nvPr/>
        </p:nvSpPr>
        <p:spPr>
          <a:xfrm>
            <a:off x="5660136" y="2880360"/>
            <a:ext cx="8293608" cy="6126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4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Advanced Features</a:t>
            </a:r>
            <a:endParaRPr lang="en-US" sz="3840" dirty="0"/>
          </a:p>
        </p:txBody>
      </p:sp>
      <p:sp>
        <p:nvSpPr>
          <p:cNvPr id="9" name="Text 1"/>
          <p:cNvSpPr/>
          <p:nvPr/>
        </p:nvSpPr>
        <p:spPr>
          <a:xfrm>
            <a:off x="5952744" y="3831336"/>
            <a:ext cx="77815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Batch processing: Convert multiple pages in a single request.</a:t>
            </a:r>
            <a:endParaRPr lang="en-US" sz="1530" dirty="0"/>
          </a:p>
        </p:txBody>
      </p:sp>
      <p:sp>
        <p:nvSpPr>
          <p:cNvPr id="10" name="Text 2"/>
          <p:cNvSpPr/>
          <p:nvPr/>
        </p:nvSpPr>
        <p:spPr>
          <a:xfrm>
            <a:off x="5952744" y="4526280"/>
            <a:ext cx="7781544" cy="49377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53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Maintenance of original design: Ensures that the layout of web pages is preserved in the PDF.</a:t>
            </a:r>
            <a:endParaRPr lang="en-US" sz="153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58064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773936"/>
            <a:ext cx="13267944" cy="182880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4400"/>
              </a:lnSpc>
              <a:buNone/>
            </a:pPr>
            <a:r>
              <a:rPr lang="en-US" sz="1152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03</a:t>
            </a:r>
            <a:endParaRPr lang="en-US" sz="11520" dirty="0"/>
          </a:p>
        </p:txBody>
      </p:sp>
      <p:sp>
        <p:nvSpPr>
          <p:cNvPr id="6" name="Text 1"/>
          <p:cNvSpPr/>
          <p:nvPr/>
        </p:nvSpPr>
        <p:spPr>
          <a:xfrm>
            <a:off x="685800" y="3822192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7" name="Text 2"/>
          <p:cNvSpPr/>
          <p:nvPr/>
        </p:nvSpPr>
        <p:spPr>
          <a:xfrm>
            <a:off x="685800" y="4288536"/>
            <a:ext cx="13267944" cy="24688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920"/>
              </a:lnSpc>
              <a:buNone/>
            </a:pPr>
            <a:endParaRPr lang="en-US" sz="1530" dirty="0"/>
          </a:p>
        </p:txBody>
      </p:sp>
      <p:sp>
        <p:nvSpPr>
          <p:cNvPr id="8" name="Text 3"/>
          <p:cNvSpPr/>
          <p:nvPr/>
        </p:nvSpPr>
        <p:spPr>
          <a:xfrm>
            <a:off x="685800" y="4745736"/>
            <a:ext cx="13267944" cy="84124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r" indent="0" marL="0">
              <a:lnSpc>
                <a:spcPts val="6620"/>
              </a:lnSpc>
              <a:buNone/>
            </a:pPr>
            <a:r>
              <a:rPr lang="en-US" sz="5290" dirty="0">
                <a:solidFill>
                  <a:srgbClr val="CC2D2D"/>
                </a:solidFill>
                <a:latin typeface="字体视界法棍体-字体视界法棍体" pitchFamily="34" charset="0"/>
                <a:ea typeface="字体视界法棍体-字体视界法棍体" pitchFamily="34" charset="-122"/>
                <a:cs typeface="字体视界法棍体-字体视界法棍体" pitchFamily="34" charset="-120"/>
              </a:rPr>
              <a:t>Conclusion</a:t>
            </a:r>
            <a:endParaRPr lang="en-US" sz="5290" dirty="0"/>
          </a:p>
        </p:txBody>
      </p:sp>
      <p:sp>
        <p:nvSpPr>
          <p:cNvPr id="9" name="Text 4"/>
          <p:cNvSpPr/>
          <p:nvPr/>
        </p:nvSpPr>
        <p:spPr>
          <a:xfrm>
            <a:off x="685800" y="6053328"/>
            <a:ext cx="13267944" cy="20116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algn="l" indent="0" marL="0">
              <a:lnSpc>
                <a:spcPts val="1530"/>
              </a:lnSpc>
              <a:buNone/>
            </a:pPr>
            <a:r>
              <a:rPr lang="en-US" sz="1220" dirty="0">
                <a:solidFill>
                  <a:srgbClr val="000000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22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2025-08-30T05:17:31Z</dcterms:created>
  <dcterms:modified xsi:type="dcterms:W3CDTF">2025-08-30T05:17:31Z</dcterms:modified>
</cp:coreProperties>
</file>